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0BD2F1-EABA-4BE0-B0D1-5D7365689A47}" type="datetimeFigureOut">
              <a:rPr lang="en-US" smtClean="0"/>
              <a:t>11/29/2017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224920-D3DF-4858-8F64-7722B94D0B8E}" type="slidenum">
              <a:rPr lang="en-US" smtClean="0"/>
              <a:t>‹#›</a:t>
            </a:fld>
            <a:endParaRPr lang="en-US"/>
          </a:p>
        </p:txBody>
      </p:sp>
    </p:spTree>
    <p:extLst>
      <p:ext uri="{BB962C8B-B14F-4D97-AF65-F5344CB8AC3E}">
        <p14:creationId xmlns:p14="http://schemas.microsoft.com/office/powerpoint/2010/main" val="2430288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Greeks lived as per the will and expectations of their gods and believed that death waited for them. In addition, the Greeks embraced the human spirits which were known as the psyche. These human spirits were left behind at the time of death through breath exhalation. Everyone whether poor or rich had the same destination after they died. Consequently, the Greeks believed in life after death and that every soul went on a mysterious journey at a place known as the underworld which was also known as Hades. After people died, a burial ceremony according to their rituals was conducted. Consequently, the Greeks were so much inclined to the rituals after death since they argued that failure to respect them was a total insult and undermined their dignity. In this case, mourners of the deceased came into the house to give their last respects and consoling the bereaved. Therefore, the paper will extensively discuss the burial preparation of the Greeks, how the Greek people grief, beliefs about the afterlife and the rituals of the ancient Greek.</a:t>
            </a:r>
          </a:p>
          <a:p>
            <a:pPr>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C224920-D3DF-4858-8F64-7722B94D0B8E}" type="slidenum">
              <a:rPr lang="en-US" smtClean="0"/>
              <a:t>2</a:t>
            </a:fld>
            <a:endParaRPr lang="en-US"/>
          </a:p>
        </p:txBody>
      </p:sp>
    </p:spTree>
    <p:extLst>
      <p:ext uri="{BB962C8B-B14F-4D97-AF65-F5344CB8AC3E}">
        <p14:creationId xmlns:p14="http://schemas.microsoft.com/office/powerpoint/2010/main" val="416437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Preparation of the body by the Greeks was very crucial in their spiritual life which was seen as a preparation in the afterlife world. Consequently, they also prepared for their trip to a destination known as Hades. The preparation was organized into three main sections. One of the section was known as a prosthesis which entailed the spreading of the body. At this juncture, the family members and relatives came to mourn and give their last regards to the deceased. According to Hall (2015), mourners who came to visit the homes of the deceased brought gifts and sang songs of sorrow so as to comfort the bereaved. The second part that was vital during the ceremony of laying the dead in Greek was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ekphoria</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This activity took place specifically during dawn. Objects were rarely placed in the grave during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ekphoria</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as a way to remember the deceased. On the other hand, tombs that were of different shapes were put inside around the grave so as to mark and to aid in remembrance of the dead. The third section was cremating the body which was the last activity before the body was laid to rest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Sansone</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2016). The remains of the dead were washed with special oil and dressed. In addition, the dead were placed in an elevated bed in the house to ensure privacy.</a:t>
            </a:r>
          </a:p>
          <a:p>
            <a:pPr>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C224920-D3DF-4858-8F64-7722B94D0B8E}" type="slidenum">
              <a:rPr lang="en-US" smtClean="0"/>
              <a:t>3</a:t>
            </a:fld>
            <a:endParaRPr lang="en-US"/>
          </a:p>
        </p:txBody>
      </p:sp>
    </p:spTree>
    <p:extLst>
      <p:ext uri="{BB962C8B-B14F-4D97-AF65-F5344CB8AC3E}">
        <p14:creationId xmlns:p14="http://schemas.microsoft.com/office/powerpoint/2010/main" val="39582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According to (Dunham (2014), the ancient Greek embraced death as a fate and were always prepared before it even occurred. At times, both men and women tore up their hair in anger due to the loss of their beloved ones. They also dragged themselves down rolling in the dust as a way to show their grief. By this, they portrayed respect and honor to the deceased keeping in mind the fact that there was life after death. Some of the Greeks were mourning the death of their loved ones and cremating the body while others were not. Those who did not mourn used this opportunity to reflect on their lives and thinking of the possible changes that would improve their lives. However, the loss of their loved ones in the ancient Greek was embraced since they had a belief that there is another world to live and the only way to seek it was through death.</a:t>
            </a:r>
          </a:p>
          <a:p>
            <a:pPr>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C224920-D3DF-4858-8F64-7722B94D0B8E}" type="slidenum">
              <a:rPr lang="en-US" smtClean="0"/>
              <a:t>4</a:t>
            </a:fld>
            <a:endParaRPr lang="en-US"/>
          </a:p>
        </p:txBody>
      </p:sp>
    </p:spTree>
    <p:extLst>
      <p:ext uri="{BB962C8B-B14F-4D97-AF65-F5344CB8AC3E}">
        <p14:creationId xmlns:p14="http://schemas.microsoft.com/office/powerpoint/2010/main" val="4159207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After the death of individuals, ancient Greeks were so much inclined to spirits who traveled into the underworld. According to Graf (2013), the Greeks expected several things that would happen immediately an individual passed on. First, the God of death would arrive down and cut a piece of hair from the deceased after the death. Second, there was the Hermes who was a messenger used by the gods and had the responsibility of showing direction across the river. Third, there was the presence of ferryman and Charon. Hermes had the roles of taking and transporting the body of the dead across the river. Fourth, the deceased would meet with Cerberus at the bank of the river. Cerberus had the responsibility of preventing people from returning to the world of the living and interacting with people who were still alive. Fifth, there was a place called fields of asphodel.  Asphodel was seen after the deceased crossed the river in the underworld and aided in erasing all the memories that they had in their being life. Lastly, along the road, there were three judges who had the mandate of deciding on the right place to send the dead. The good and faithful people were allowed to go into a peaceful and joyous place where the sun would shine on them forever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Moreman</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2017). On the other hand, the bad and evil people were punished and sent to Tartarus. In cases where the three judges did not decide the fate of the souls they never hesitated to take them back to the fields, more so, Tartarus was a dark and lonely place where evil people would get heavy punishments after death. </a:t>
            </a:r>
          </a:p>
          <a:p>
            <a:pPr>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C224920-D3DF-4858-8F64-7722B94D0B8E}" type="slidenum">
              <a:rPr lang="en-US" smtClean="0"/>
              <a:t>5</a:t>
            </a:fld>
            <a:endParaRPr lang="en-US"/>
          </a:p>
        </p:txBody>
      </p:sp>
    </p:spTree>
    <p:extLst>
      <p:ext uri="{BB962C8B-B14F-4D97-AF65-F5344CB8AC3E}">
        <p14:creationId xmlns:p14="http://schemas.microsoft.com/office/powerpoint/2010/main" val="3765384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ancient Greek people respected and lived according to the rituals that governed them. The deceased was washed after death and this was followed by putting a coin inside their mouths. This was important as they believed that the coin was to pay the ferryman who transported the body of the deceased through the rivers in the underworld life across the fields (Dodd, 2013). Again, the ancient Greek used boxes for burying the dead and later cremating their bodies. The ashes were put and stored in a pot that was well made. The mouth of the gravestones and tombs where the dead were buried were made of marble-like particles that aided in marking the entrance. In addition, gorgons were placed inside the doors of the tomb in order to protect the body of the deceased from the evil. At times, pictures of the deceased were placed along the tombs so as to ensure that their memories were still fresh in the minds and hearts of the living dead. Moreover, the families and relatives of the dead put important objects along the body in order to show the relationship that the deceased had with the objects they valued. Some of the objects that they were associated with the dead included coins and pottery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Eidinow</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2015). Consequently, families and all relatives of the dead visited the tombs and made their best offerings. </a:t>
            </a:r>
          </a:p>
          <a:p>
            <a:pPr>
              <a:lnSpc>
                <a:spcPct val="200000"/>
              </a:lnSpc>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Burial and funeral processions were very important as far as burial rites and rituals were concerned. This was a perfect time of relieving grief and passing personal regards to the deceased. In addition, the body was carried using a chariot. However, how the body was carried depended on the status and wealth of the deceased. According to </a:t>
            </a:r>
            <a:r>
              <a:rPr lang="en-US" sz="1200" kern="1200" dirty="0" err="1">
                <a:solidFill>
                  <a:schemeClr val="tx1"/>
                </a:solidFill>
                <a:effectLst/>
                <a:latin typeface="Times New Roman" panose="02020603050405020304" pitchFamily="18" charset="0"/>
                <a:ea typeface="+mn-ea"/>
                <a:cs typeface="Times New Roman" panose="02020603050405020304" pitchFamily="18" charset="0"/>
              </a:rPr>
              <a:t>Ekroth</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(2013), family members and relatives of the dead following each other while playing music that expressed grief and mourning. In addition, the ancient Greek believed and were very keen on ensuring that bodies of the deceased were properly disposed of which was done through cremation. </a:t>
            </a:r>
          </a:p>
          <a:p>
            <a:pPr>
              <a:lnSpc>
                <a:spcPct val="200000"/>
              </a:lnSpc>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C224920-D3DF-4858-8F64-7722B94D0B8E}" type="slidenum">
              <a:rPr lang="en-US" smtClean="0"/>
              <a:t>6</a:t>
            </a:fld>
            <a:endParaRPr lang="en-US"/>
          </a:p>
        </p:txBody>
      </p:sp>
    </p:spTree>
    <p:extLst>
      <p:ext uri="{BB962C8B-B14F-4D97-AF65-F5344CB8AC3E}">
        <p14:creationId xmlns:p14="http://schemas.microsoft.com/office/powerpoint/2010/main" val="3161179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sz="2400" kern="1200" dirty="0">
                <a:solidFill>
                  <a:schemeClr val="tx1"/>
                </a:solidFill>
                <a:effectLst/>
                <a:latin typeface="Times New Roman" panose="02020603050405020304" pitchFamily="18" charset="0"/>
                <a:ea typeface="+mn-ea"/>
                <a:cs typeface="Times New Roman" panose="02020603050405020304" pitchFamily="18" charset="0"/>
              </a:rPr>
              <a:t>In conclusion, it is evident to say that the ancient Greek strongly believed and were very inclined in their religion and social way of living which has been well demonstrated through a thorough discussion of the burial preparation of the Greeks, how the Greek people grief, beliefs about afterlife and the rituals of the ancient Greek. Greek mythology is very important in trying to analyze the beliefs that the ancient Greek have in regards to their perceptions on death and dying, their burial preparation, their way of grieving, beliefs afterlife and rituals that they practiced (</a:t>
            </a:r>
            <a:r>
              <a:rPr lang="en-US" sz="2400" kern="1200" dirty="0" err="1">
                <a:solidFill>
                  <a:schemeClr val="tx1"/>
                </a:solidFill>
                <a:effectLst/>
                <a:latin typeface="Times New Roman" panose="02020603050405020304" pitchFamily="18" charset="0"/>
                <a:ea typeface="+mn-ea"/>
                <a:cs typeface="Times New Roman" panose="02020603050405020304" pitchFamily="18" charset="0"/>
              </a:rPr>
              <a:t>Ekroth</a:t>
            </a:r>
            <a:r>
              <a:rPr lang="en-US" sz="2400" kern="1200" dirty="0">
                <a:solidFill>
                  <a:schemeClr val="tx1"/>
                </a:solidFill>
                <a:effectLst/>
                <a:latin typeface="Times New Roman" panose="02020603050405020304" pitchFamily="18" charset="0"/>
                <a:ea typeface="+mn-ea"/>
                <a:cs typeface="Times New Roman" panose="02020603050405020304" pitchFamily="18" charset="0"/>
              </a:rPr>
              <a:t>, 2013). This is evident as the ancient Greek strongly believed in the existence of spirits and afterlife. Consequently, the ancient Greek was not only concerned with the concept of death but also with all the practices and preparations as they looked to reach the underworld. Today, some communities in Greek still practice some of the practices as they are inclined and still uphold what their ancestors did regarding rituals and beliefs that overwhelm the social and religious aspects.</a:t>
            </a:r>
          </a:p>
          <a:p>
            <a:pPr>
              <a:lnSpc>
                <a:spcPct val="200000"/>
              </a:lnSpc>
            </a:pPr>
            <a:endParaRPr lang="en-US" sz="24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BC224920-D3DF-4858-8F64-7722B94D0B8E}" type="slidenum">
              <a:rPr lang="en-US" smtClean="0"/>
              <a:t>7</a:t>
            </a:fld>
            <a:endParaRPr lang="en-US"/>
          </a:p>
        </p:txBody>
      </p:sp>
    </p:spTree>
    <p:extLst>
      <p:ext uri="{BB962C8B-B14F-4D97-AF65-F5344CB8AC3E}">
        <p14:creationId xmlns:p14="http://schemas.microsoft.com/office/powerpoint/2010/main" val="3358983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122519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2913076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219025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2492190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227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3574365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210385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2532832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54A467-784A-4B8B-8A30-590CA7A24ABA}" type="slidenum">
              <a:rPr lang="en-US" smtClean="0"/>
              <a:t>‹#›</a:t>
            </a:fld>
            <a:endParaRPr lang="en-US" dirty="0"/>
          </a:p>
        </p:txBody>
      </p:sp>
      <p:sp>
        <p:nvSpPr>
          <p:cNvPr id="5" name="Date Placeholder 4"/>
          <p:cNvSpPr>
            <a:spLocks noGrp="1"/>
          </p:cNvSpPr>
          <p:nvPr>
            <p:ph type="dt" sz="half" idx="10"/>
          </p:nvPr>
        </p:nvSpPr>
        <p:spPr/>
        <p:txBody>
          <a:bodyPr/>
          <a:lstStyle/>
          <a:p>
            <a:fld id="{FA186DEB-8983-4F90-A2C2-FAD1870421F6}" type="datetimeFigureOut">
              <a:rPr lang="en-US" smtClean="0"/>
              <a:t>11/29/2017</a:t>
            </a:fld>
            <a:endParaRPr lang="en-US" dirty="0"/>
          </a:p>
        </p:txBody>
      </p:sp>
    </p:spTree>
    <p:extLst>
      <p:ext uri="{BB962C8B-B14F-4D97-AF65-F5344CB8AC3E}">
        <p14:creationId xmlns:p14="http://schemas.microsoft.com/office/powerpoint/2010/main" val="3495239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2102204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59437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830581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71270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31927864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11258704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A186DEB-8983-4F90-A2C2-FAD1870421F6}" type="datetimeFigureOut">
              <a:rPr lang="en-US" smtClean="0"/>
              <a:t>11/29/2017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54A467-784A-4B8B-8A30-590CA7A24ABA}" type="slidenum">
              <a:rPr lang="en-US" smtClean="0"/>
              <a:t>‹#›</a:t>
            </a:fld>
            <a:endParaRPr lang="en-US" dirty="0"/>
          </a:p>
        </p:txBody>
      </p:sp>
    </p:spTree>
    <p:extLst>
      <p:ext uri="{BB962C8B-B14F-4D97-AF65-F5344CB8AC3E}">
        <p14:creationId xmlns:p14="http://schemas.microsoft.com/office/powerpoint/2010/main" val="3605404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A186DEB-8983-4F90-A2C2-FAD1870421F6}" type="datetimeFigureOut">
              <a:rPr lang="en-US" smtClean="0"/>
              <a:t>11/29/2017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D54A467-784A-4B8B-8A30-590CA7A24ABA}" type="slidenum">
              <a:rPr lang="en-US" smtClean="0"/>
              <a:t>‹#›</a:t>
            </a:fld>
            <a:endParaRPr lang="en-US" dirty="0"/>
          </a:p>
        </p:txBody>
      </p:sp>
    </p:spTree>
    <p:extLst>
      <p:ext uri="{BB962C8B-B14F-4D97-AF65-F5344CB8AC3E}">
        <p14:creationId xmlns:p14="http://schemas.microsoft.com/office/powerpoint/2010/main" val="38567681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8593" y="1307635"/>
            <a:ext cx="7766936" cy="1365608"/>
          </a:xfrm>
        </p:spPr>
        <p:txBody>
          <a:bodyPr>
            <a:normAutofit/>
          </a:bodyPr>
          <a:lstStyle/>
          <a:p>
            <a:pPr algn="ctr"/>
            <a:r>
              <a:rPr lang="en-US" sz="3600" b="1" dirty="0">
                <a:latin typeface="Times New Roman" panose="02020603050405020304" pitchFamily="18" charset="0"/>
                <a:cs typeface="Times New Roman" panose="02020603050405020304" pitchFamily="18" charset="0"/>
              </a:rPr>
              <a:t>Ancient Greek Beliefs and Practices About Death and Dying</a:t>
            </a:r>
          </a:p>
        </p:txBody>
      </p:sp>
      <p:sp>
        <p:nvSpPr>
          <p:cNvPr id="3" name="Subtitle 2"/>
          <p:cNvSpPr>
            <a:spLocks noGrp="1"/>
          </p:cNvSpPr>
          <p:nvPr>
            <p:ph type="subTitle" idx="1"/>
          </p:nvPr>
        </p:nvSpPr>
        <p:spPr>
          <a:xfrm>
            <a:off x="1408593" y="3256672"/>
            <a:ext cx="7766936" cy="1096899"/>
          </a:xfrm>
        </p:spPr>
        <p:txBody>
          <a:bodyPr>
            <a:normAutofit/>
          </a:bodyPr>
          <a:lstStyle/>
          <a:p>
            <a:pPr algn="ctr"/>
            <a:r>
              <a:rPr lang="en-US" sz="2800" dirty="0">
                <a:solidFill>
                  <a:srgbClr val="002060"/>
                </a:solidFill>
                <a:latin typeface="Times New Roman" panose="02020603050405020304" pitchFamily="18" charset="0"/>
                <a:cs typeface="Times New Roman" panose="02020603050405020304" pitchFamily="18" charset="0"/>
              </a:rPr>
              <a:t>By (Student’s Name)</a:t>
            </a:r>
          </a:p>
          <a:p>
            <a:pPr algn="ctr"/>
            <a:r>
              <a:rPr lang="en-US" sz="2800" dirty="0">
                <a:solidFill>
                  <a:srgbClr val="002060"/>
                </a:solidFill>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2425479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4628"/>
          </a:xfrm>
        </p:spPr>
        <p:txBody>
          <a:bodyPr>
            <a:normAutofit/>
          </a:bodyPr>
          <a:lstStyle/>
          <a:p>
            <a:pPr algn="ctr"/>
            <a:r>
              <a:rPr lang="en-US" sz="3200" b="1" u="sng" dirty="0">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idx="1"/>
          </p:nvPr>
        </p:nvSpPr>
        <p:spPr>
          <a:xfrm>
            <a:off x="677334" y="1437257"/>
            <a:ext cx="8596668" cy="5420743"/>
          </a:xfrm>
        </p:spPr>
        <p:txBody>
          <a:bodyPr>
            <a:normAutofit fontScale="92500" lnSpcReduction="20000"/>
          </a:bodyPr>
          <a:lstStyle/>
          <a:p>
            <a:pPr>
              <a:lnSpc>
                <a:spcPct val="200000"/>
              </a:lnSpc>
            </a:pPr>
            <a:r>
              <a:rPr lang="en-US" sz="2400" dirty="0">
                <a:latin typeface="Times New Roman" panose="02020603050405020304" pitchFamily="18" charset="0"/>
                <a:cs typeface="Times New Roman" panose="02020603050405020304" pitchFamily="18" charset="0"/>
              </a:rPr>
              <a:t>Death was one of the expectations of the ancient Greeks and thus they were ready for it.</a:t>
            </a:r>
          </a:p>
          <a:p>
            <a:pPr>
              <a:lnSpc>
                <a:spcPct val="200000"/>
              </a:lnSpc>
            </a:pPr>
            <a:r>
              <a:rPr lang="en-US" sz="2400" dirty="0">
                <a:latin typeface="Times New Roman" panose="02020603050405020304" pitchFamily="18" charset="0"/>
                <a:cs typeface="Times New Roman" panose="02020603050405020304" pitchFamily="18" charset="0"/>
              </a:rPr>
              <a:t>The ancient Greeks also appraised the existence of human spirits an aspect that clarified that they had a strong belief in death and afterlife world.</a:t>
            </a:r>
          </a:p>
          <a:p>
            <a:pPr>
              <a:lnSpc>
                <a:spcPct val="200000"/>
              </a:lnSpc>
            </a:pPr>
            <a:r>
              <a:rPr lang="en-US" sz="2400" dirty="0">
                <a:latin typeface="Times New Roman" panose="02020603050405020304" pitchFamily="18" charset="0"/>
                <a:cs typeface="Times New Roman" panose="02020603050405020304" pitchFamily="18" charset="0"/>
              </a:rPr>
              <a:t>For that reason, the presentation will cover burial preparation of the Greeks, how the Greek people grief, beliefs about afterlife and rituals of the ancient Greek.</a:t>
            </a:r>
          </a:p>
        </p:txBody>
      </p:sp>
    </p:spTree>
    <p:extLst>
      <p:ext uri="{BB962C8B-B14F-4D97-AF65-F5344CB8AC3E}">
        <p14:creationId xmlns:p14="http://schemas.microsoft.com/office/powerpoint/2010/main" val="821856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4954"/>
          </a:xfrm>
        </p:spPr>
        <p:txBody>
          <a:bodyPr>
            <a:normAutofit/>
          </a:bodyPr>
          <a:lstStyle/>
          <a:p>
            <a:pPr algn="ctr"/>
            <a:r>
              <a:rPr lang="en-US" sz="3200" b="1" u="sng" dirty="0">
                <a:latin typeface="Times New Roman" panose="02020603050405020304" pitchFamily="18" charset="0"/>
                <a:cs typeface="Times New Roman" panose="02020603050405020304" pitchFamily="18" charset="0"/>
              </a:rPr>
              <a:t>Burial Preparation of the Greeks</a:t>
            </a:r>
          </a:p>
        </p:txBody>
      </p:sp>
      <p:sp>
        <p:nvSpPr>
          <p:cNvPr id="3" name="Content Placeholder 2"/>
          <p:cNvSpPr>
            <a:spLocks noGrp="1"/>
          </p:cNvSpPr>
          <p:nvPr>
            <p:ph idx="1"/>
          </p:nvPr>
        </p:nvSpPr>
        <p:spPr>
          <a:xfrm>
            <a:off x="677334" y="1464554"/>
            <a:ext cx="8596668" cy="3880773"/>
          </a:xfrm>
        </p:spPr>
        <p:txBody>
          <a:bodyPr>
            <a:normAutofit lnSpcReduction="10000"/>
          </a:bodyPr>
          <a:lstStyle/>
          <a:p>
            <a:pPr>
              <a:lnSpc>
                <a:spcPct val="200000"/>
              </a:lnSpc>
            </a:pPr>
            <a:r>
              <a:rPr lang="en-US" sz="2400" dirty="0">
                <a:latin typeface="Times New Roman" panose="02020603050405020304" pitchFamily="18" charset="0"/>
                <a:cs typeface="Times New Roman" panose="02020603050405020304" pitchFamily="18" charset="0"/>
              </a:rPr>
              <a:t>Burial was part of the preparation for life after death.</a:t>
            </a:r>
          </a:p>
          <a:p>
            <a:pPr>
              <a:lnSpc>
                <a:spcPct val="200000"/>
              </a:lnSpc>
            </a:pPr>
            <a:r>
              <a:rPr lang="en-US" sz="2400" dirty="0">
                <a:latin typeface="Times New Roman" panose="02020603050405020304" pitchFamily="18" charset="0"/>
                <a:cs typeface="Times New Roman" panose="02020603050405020304" pitchFamily="18" charset="0"/>
              </a:rPr>
              <a:t>The three main sections that formed the burial preparation were prosthesis, ekphoria and cremating the body.</a:t>
            </a:r>
          </a:p>
          <a:p>
            <a:pPr>
              <a:lnSpc>
                <a:spcPct val="200000"/>
              </a:lnSpc>
            </a:pPr>
            <a:r>
              <a:rPr lang="en-US" sz="2400" dirty="0">
                <a:latin typeface="Times New Roman" panose="02020603050405020304" pitchFamily="18" charset="0"/>
                <a:cs typeface="Times New Roman" panose="02020603050405020304" pitchFamily="18" charset="0"/>
              </a:rPr>
              <a:t>All this preparation were directed towards cleansing of the body to enter the world after death.</a:t>
            </a:r>
          </a:p>
        </p:txBody>
      </p:sp>
    </p:spTree>
    <p:extLst>
      <p:ext uri="{BB962C8B-B14F-4D97-AF65-F5344CB8AC3E}">
        <p14:creationId xmlns:p14="http://schemas.microsoft.com/office/powerpoint/2010/main" val="1710072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9034"/>
          </a:xfrm>
        </p:spPr>
        <p:txBody>
          <a:bodyPr>
            <a:normAutofit/>
          </a:bodyPr>
          <a:lstStyle/>
          <a:p>
            <a:pPr algn="ctr"/>
            <a:r>
              <a:rPr lang="en-US" sz="3200" b="1" u="sng" dirty="0">
                <a:latin typeface="Times New Roman" panose="02020603050405020304" pitchFamily="18" charset="0"/>
                <a:cs typeface="Times New Roman" panose="02020603050405020304" pitchFamily="18" charset="0"/>
              </a:rPr>
              <a:t>How the Greek People Grief</a:t>
            </a:r>
          </a:p>
        </p:txBody>
      </p:sp>
      <p:sp>
        <p:nvSpPr>
          <p:cNvPr id="3" name="Content Placeholder 2"/>
          <p:cNvSpPr>
            <a:spLocks noGrp="1"/>
          </p:cNvSpPr>
          <p:nvPr>
            <p:ph idx="1"/>
          </p:nvPr>
        </p:nvSpPr>
        <p:spPr>
          <a:xfrm>
            <a:off x="677334" y="1491849"/>
            <a:ext cx="8596668" cy="3880773"/>
          </a:xfrm>
        </p:spPr>
        <p:txBody>
          <a:bodyPr>
            <a:normAutofit lnSpcReduction="10000"/>
          </a:bodyPr>
          <a:lstStyle/>
          <a:p>
            <a:pPr>
              <a:lnSpc>
                <a:spcPct val="200000"/>
              </a:lnSpc>
            </a:pPr>
            <a:r>
              <a:rPr lang="en-US" sz="2400" dirty="0">
                <a:latin typeface="Times New Roman" panose="02020603050405020304" pitchFamily="18" charset="0"/>
                <a:cs typeface="Times New Roman" panose="02020603050405020304" pitchFamily="18" charset="0"/>
              </a:rPr>
              <a:t>There are different ways of which the Greek people grief.</a:t>
            </a:r>
          </a:p>
          <a:p>
            <a:pPr>
              <a:lnSpc>
                <a:spcPct val="200000"/>
              </a:lnSpc>
            </a:pPr>
            <a:r>
              <a:rPr lang="en-US" sz="2400" dirty="0">
                <a:latin typeface="Times New Roman" panose="02020603050405020304" pitchFamily="18" charset="0"/>
                <a:cs typeface="Times New Roman" panose="02020603050405020304" pitchFamily="18" charset="0"/>
              </a:rPr>
              <a:t>Some of the ways in which the Greek people grieved was men and women tearing their clothes and rolling in the dust.</a:t>
            </a:r>
          </a:p>
          <a:p>
            <a:pPr>
              <a:lnSpc>
                <a:spcPct val="200000"/>
              </a:lnSpc>
            </a:pPr>
            <a:r>
              <a:rPr lang="en-US" sz="2400" dirty="0">
                <a:latin typeface="Times New Roman" panose="02020603050405020304" pitchFamily="18" charset="0"/>
                <a:cs typeface="Times New Roman" panose="02020603050405020304" pitchFamily="18" charset="0"/>
              </a:rPr>
              <a:t>Such ways of grieving helped them reflect on their lives in order to make the necessary changes.</a:t>
            </a:r>
          </a:p>
          <a:p>
            <a:pPr>
              <a:lnSpc>
                <a:spcPct val="200000"/>
              </a:lnSpc>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7107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12763"/>
          </a:xfrm>
        </p:spPr>
        <p:txBody>
          <a:bodyPr>
            <a:normAutofit/>
          </a:bodyPr>
          <a:lstStyle/>
          <a:p>
            <a:pPr algn="ctr"/>
            <a:r>
              <a:rPr lang="en-US" sz="3200" b="1" u="sng" dirty="0">
                <a:latin typeface="Times New Roman" panose="02020603050405020304" pitchFamily="18" charset="0"/>
                <a:cs typeface="Times New Roman" panose="02020603050405020304" pitchFamily="18" charset="0"/>
              </a:rPr>
              <a:t>Beliefs About After Life</a:t>
            </a:r>
          </a:p>
        </p:txBody>
      </p:sp>
      <p:sp>
        <p:nvSpPr>
          <p:cNvPr id="3" name="Content Placeholder 2"/>
          <p:cNvSpPr>
            <a:spLocks noGrp="1"/>
          </p:cNvSpPr>
          <p:nvPr>
            <p:ph idx="1"/>
          </p:nvPr>
        </p:nvSpPr>
        <p:spPr>
          <a:xfrm>
            <a:off x="832513" y="1429839"/>
            <a:ext cx="10548582" cy="5428161"/>
          </a:xfrm>
        </p:spPr>
        <p:txBody>
          <a:bodyPr>
            <a:normAutofit fontScale="85000" lnSpcReduction="20000"/>
          </a:bodyPr>
          <a:lstStyle/>
          <a:p>
            <a:pPr>
              <a:lnSpc>
                <a:spcPct val="200000"/>
              </a:lnSpc>
            </a:pPr>
            <a:r>
              <a:rPr lang="en-US" sz="2400" dirty="0">
                <a:latin typeface="Times New Roman" panose="02020603050405020304" pitchFamily="18" charset="0"/>
                <a:cs typeface="Times New Roman" panose="02020603050405020304" pitchFamily="18" charset="0"/>
              </a:rPr>
              <a:t>People after death joined the spirit world.</a:t>
            </a:r>
          </a:p>
          <a:p>
            <a:pPr>
              <a:lnSpc>
                <a:spcPct val="200000"/>
              </a:lnSpc>
            </a:pPr>
            <a:r>
              <a:rPr lang="en-US" sz="2400" dirty="0">
                <a:latin typeface="Times New Roman" panose="02020603050405020304" pitchFamily="18" charset="0"/>
                <a:cs typeface="Times New Roman" panose="02020603050405020304" pitchFamily="18" charset="0"/>
              </a:rPr>
              <a:t>Belief about afterlife was associated with several myths.</a:t>
            </a:r>
          </a:p>
          <a:p>
            <a:pPr>
              <a:lnSpc>
                <a:spcPct val="200000"/>
              </a:lnSpc>
            </a:pPr>
            <a:r>
              <a:rPr lang="en-US" sz="2400" dirty="0">
                <a:latin typeface="Times New Roman" panose="02020603050405020304" pitchFamily="18" charset="0"/>
                <a:cs typeface="Times New Roman" panose="02020603050405020304" pitchFamily="18" charset="0"/>
              </a:rPr>
              <a:t>Some of the myths associated with the same included god of the death coming for a piece of hair from the deceased, Hermes who was a messenger to show direction to the river, ferryman and Charon moved the body of the dead across the river meeting with Cerberus, the dead was taken to asphodel a place of which helped the dead to forget all the memories and also an encounter with three judges who were to decide where to send the dead.</a:t>
            </a:r>
          </a:p>
          <a:p>
            <a:pPr>
              <a:lnSpc>
                <a:spcPct val="200000"/>
              </a:lnSpc>
            </a:pPr>
            <a:r>
              <a:rPr lang="en-US" sz="2400" dirty="0">
                <a:latin typeface="Times New Roman" panose="02020603050405020304" pitchFamily="18" charset="0"/>
                <a:cs typeface="Times New Roman" panose="02020603050405020304" pitchFamily="18" charset="0"/>
              </a:rPr>
              <a:t>It was also believed that the good people were sent to joyous places while the evil ones were punished.</a:t>
            </a:r>
          </a:p>
        </p:txBody>
      </p:sp>
    </p:spTree>
    <p:extLst>
      <p:ext uri="{BB962C8B-B14F-4D97-AF65-F5344CB8AC3E}">
        <p14:creationId xmlns:p14="http://schemas.microsoft.com/office/powerpoint/2010/main" val="515663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0399"/>
          </a:xfrm>
        </p:spPr>
        <p:txBody>
          <a:bodyPr>
            <a:normAutofit/>
          </a:bodyPr>
          <a:lstStyle/>
          <a:p>
            <a:pPr algn="ctr"/>
            <a:r>
              <a:rPr lang="en-US" sz="3200" b="1" u="sng" dirty="0">
                <a:latin typeface="Times New Roman" panose="02020603050405020304" pitchFamily="18" charset="0"/>
                <a:cs typeface="Times New Roman" panose="02020603050405020304" pitchFamily="18" charset="0"/>
              </a:rPr>
              <a:t>Rituals of the Ancient Greek</a:t>
            </a:r>
          </a:p>
        </p:txBody>
      </p:sp>
      <p:sp>
        <p:nvSpPr>
          <p:cNvPr id="3" name="Content Placeholder 2"/>
          <p:cNvSpPr>
            <a:spLocks noGrp="1"/>
          </p:cNvSpPr>
          <p:nvPr>
            <p:ph idx="1"/>
          </p:nvPr>
        </p:nvSpPr>
        <p:spPr>
          <a:xfrm>
            <a:off x="677334" y="1269999"/>
            <a:ext cx="8596668" cy="5417403"/>
          </a:xfrm>
        </p:spPr>
        <p:txBody>
          <a:bodyPr>
            <a:normAutofit fontScale="62500" lnSpcReduction="20000"/>
          </a:bodyPr>
          <a:lstStyle/>
          <a:p>
            <a:pPr>
              <a:lnSpc>
                <a:spcPct val="200000"/>
              </a:lnSpc>
            </a:pPr>
            <a:r>
              <a:rPr lang="en-US" sz="2400" dirty="0">
                <a:latin typeface="Times New Roman" panose="02020603050405020304" pitchFamily="18" charset="0"/>
                <a:cs typeface="Times New Roman" panose="02020603050405020304" pitchFamily="18" charset="0"/>
              </a:rPr>
              <a:t>Those people who were deceased were subjected to thorough washing at the same time placing a coin in their mouth.</a:t>
            </a:r>
          </a:p>
          <a:p>
            <a:pPr>
              <a:lnSpc>
                <a:spcPct val="200000"/>
              </a:lnSpc>
            </a:pPr>
            <a:r>
              <a:rPr lang="en-US" sz="2400" dirty="0">
                <a:latin typeface="Times New Roman" panose="02020603050405020304" pitchFamily="18" charset="0"/>
                <a:cs typeface="Times New Roman" panose="02020603050405020304" pitchFamily="18" charset="0"/>
              </a:rPr>
              <a:t>The dead were carried using special boxes and also the living stored some ash in a special pot.</a:t>
            </a:r>
          </a:p>
          <a:p>
            <a:pPr>
              <a:lnSpc>
                <a:spcPct val="200000"/>
              </a:lnSpc>
            </a:pPr>
            <a:r>
              <a:rPr lang="en-US" sz="2400" dirty="0">
                <a:latin typeface="Times New Roman" panose="02020603050405020304" pitchFamily="18" charset="0"/>
                <a:cs typeface="Times New Roman" panose="02020603050405020304" pitchFamily="18" charset="0"/>
              </a:rPr>
              <a:t>Some Mable-like particles were the preferred materials used to make the gravestones and the tombs.</a:t>
            </a:r>
          </a:p>
          <a:p>
            <a:pPr>
              <a:lnSpc>
                <a:spcPct val="200000"/>
              </a:lnSpc>
            </a:pPr>
            <a:r>
              <a:rPr lang="en-US" sz="2400" dirty="0">
                <a:latin typeface="Times New Roman" panose="02020603050405020304" pitchFamily="18" charset="0"/>
                <a:cs typeface="Times New Roman" panose="02020603050405020304" pitchFamily="18" charset="0"/>
              </a:rPr>
              <a:t>The pictures of dead were put at their tombs though not that often.</a:t>
            </a:r>
          </a:p>
          <a:p>
            <a:pPr>
              <a:lnSpc>
                <a:spcPct val="200000"/>
              </a:lnSpc>
            </a:pPr>
            <a:r>
              <a:rPr lang="en-US" sz="2400" dirty="0">
                <a:latin typeface="Times New Roman" panose="02020603050405020304" pitchFamily="18" charset="0"/>
                <a:cs typeface="Times New Roman" panose="02020603050405020304" pitchFamily="18" charset="0"/>
              </a:rPr>
              <a:t>After some time after the dead were buried some offerings were made by the members of the family.</a:t>
            </a:r>
          </a:p>
          <a:p>
            <a:pPr>
              <a:lnSpc>
                <a:spcPct val="200000"/>
              </a:lnSpc>
            </a:pPr>
            <a:r>
              <a:rPr lang="en-US" sz="2400" dirty="0">
                <a:latin typeface="Times New Roman" panose="02020603050405020304" pitchFamily="18" charset="0"/>
                <a:cs typeface="Times New Roman" panose="02020603050405020304" pitchFamily="18" charset="0"/>
              </a:rPr>
              <a:t>Finally, when the dead were being buried the family members had an obligation to play music which was one way to express the grief they had.</a:t>
            </a:r>
          </a:p>
        </p:txBody>
      </p:sp>
    </p:spTree>
    <p:extLst>
      <p:ext uri="{BB962C8B-B14F-4D97-AF65-F5344CB8AC3E}">
        <p14:creationId xmlns:p14="http://schemas.microsoft.com/office/powerpoint/2010/main" val="916842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1306"/>
          </a:xfrm>
        </p:spPr>
        <p:txBody>
          <a:bodyPr>
            <a:normAutofit/>
          </a:bodyPr>
          <a:lstStyle/>
          <a:p>
            <a:pPr algn="ctr"/>
            <a:r>
              <a:rPr lang="en-US" sz="3200" b="1" u="sng"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677334" y="1450906"/>
            <a:ext cx="8596668" cy="5407094"/>
          </a:xfrm>
        </p:spPr>
        <p:txBody>
          <a:bodyPr>
            <a:normAutofit fontScale="77500" lnSpcReduction="20000"/>
          </a:bodyPr>
          <a:lstStyle/>
          <a:p>
            <a:pPr>
              <a:lnSpc>
                <a:spcPct val="200000"/>
              </a:lnSpc>
            </a:pPr>
            <a:r>
              <a:rPr lang="en-US" sz="2400" dirty="0">
                <a:latin typeface="Times New Roman" panose="02020603050405020304" pitchFamily="18" charset="0"/>
                <a:cs typeface="Times New Roman" panose="02020603050405020304" pitchFamily="18" charset="0"/>
              </a:rPr>
              <a:t>The presentation has well demonstrated how the ancient Greek were much inclined to death through looking at the burial preparation of the Greek, how the Greek people grief, beliefs about after life and the rituals of the ancient Greek.</a:t>
            </a:r>
          </a:p>
          <a:p>
            <a:pPr>
              <a:lnSpc>
                <a:spcPct val="200000"/>
              </a:lnSpc>
            </a:pPr>
            <a:r>
              <a:rPr lang="en-US" sz="2400" dirty="0">
                <a:latin typeface="Times New Roman" panose="02020603050405020304" pitchFamily="18" charset="0"/>
                <a:cs typeface="Times New Roman" panose="02020603050405020304" pitchFamily="18" charset="0"/>
              </a:rPr>
              <a:t>Some of the myths in ancient Greek has also helped to understand the whole concept of death in ancient Greek.</a:t>
            </a:r>
          </a:p>
          <a:p>
            <a:pPr>
              <a:lnSpc>
                <a:spcPct val="200000"/>
              </a:lnSpc>
            </a:pPr>
            <a:r>
              <a:rPr lang="en-US" sz="2400" dirty="0">
                <a:latin typeface="Times New Roman" panose="02020603050405020304" pitchFamily="18" charset="0"/>
                <a:cs typeface="Times New Roman" panose="02020603050405020304" pitchFamily="18" charset="0"/>
              </a:rPr>
              <a:t>People of the ancient Greek were not only interested in the issue of death but also they placed much emphasis on death preparation and practices.</a:t>
            </a:r>
          </a:p>
          <a:p>
            <a:pPr>
              <a:lnSpc>
                <a:spcPct val="200000"/>
              </a:lnSpc>
            </a:pPr>
            <a:r>
              <a:rPr lang="en-US" sz="2400" dirty="0">
                <a:latin typeface="Times New Roman" panose="02020603050405020304" pitchFamily="18" charset="0"/>
                <a:cs typeface="Times New Roman" panose="02020603050405020304" pitchFamily="18" charset="0"/>
              </a:rPr>
              <a:t>Recent research has indicated that up to date most of the communities in ancient Greek usually place a lot of concern on the aspect of rituals and beliefs.</a:t>
            </a:r>
          </a:p>
        </p:txBody>
      </p:sp>
    </p:spTree>
    <p:extLst>
      <p:ext uri="{BB962C8B-B14F-4D97-AF65-F5344CB8AC3E}">
        <p14:creationId xmlns:p14="http://schemas.microsoft.com/office/powerpoint/2010/main" val="1669394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60400"/>
          </a:xfrm>
        </p:spPr>
        <p:txBody>
          <a:bodyPr>
            <a:normAutofit/>
          </a:bodyPr>
          <a:lstStyle/>
          <a:p>
            <a:pPr algn="ctr"/>
            <a:r>
              <a:rPr lang="en-US" sz="3200" b="1" u="sng"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270000"/>
            <a:ext cx="10515600" cy="5588000"/>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Dodd, D., &amp; </a:t>
            </a:r>
            <a:r>
              <a:rPr lang="en-US" sz="2000" dirty="0" err="1">
                <a:latin typeface="Times New Roman" panose="02020603050405020304" pitchFamily="18" charset="0"/>
                <a:cs typeface="Times New Roman" panose="02020603050405020304" pitchFamily="18" charset="0"/>
              </a:rPr>
              <a:t>Faraone</a:t>
            </a:r>
            <a:r>
              <a:rPr lang="en-US" sz="2000" dirty="0">
                <a:latin typeface="Times New Roman" panose="02020603050405020304" pitchFamily="18" charset="0"/>
                <a:cs typeface="Times New Roman" panose="02020603050405020304" pitchFamily="18" charset="0"/>
              </a:rPr>
              <a:t>, C. A. (Eds.). (2013). Initiation in ancient Greek rituals and narratives: New 	critical perspectives. Routledge.</a:t>
            </a:r>
          </a:p>
          <a:p>
            <a:pPr marL="0" indent="0">
              <a:buNone/>
            </a:pPr>
            <a:r>
              <a:rPr lang="en-US" sz="2000" dirty="0">
                <a:latin typeface="Times New Roman" panose="02020603050405020304" pitchFamily="18" charset="0"/>
                <a:cs typeface="Times New Roman" panose="02020603050405020304" pitchFamily="18" charset="0"/>
              </a:rPr>
              <a:t>Dunham, O. (2014). Private Speech, Public Pain: The Power of Women's Laments in Ancient Greek 	Poetry and Tragedy. </a:t>
            </a:r>
            <a:r>
              <a:rPr lang="en-US" sz="2000" i="1" dirty="0">
                <a:latin typeface="Times New Roman" panose="02020603050405020304" pitchFamily="18" charset="0"/>
                <a:cs typeface="Times New Roman" panose="02020603050405020304" pitchFamily="18" charset="0"/>
              </a:rPr>
              <a:t>Crisscross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a:t>
            </a:r>
            <a:r>
              <a:rPr lang="en-US" sz="2000" dirty="0">
                <a:latin typeface="Times New Roman" panose="02020603050405020304" pitchFamily="18" charset="0"/>
                <a:cs typeface="Times New Roman" panose="02020603050405020304" pitchFamily="18" charset="0"/>
              </a:rPr>
              <a:t>(1), 2.</a:t>
            </a:r>
          </a:p>
          <a:p>
            <a:pPr marL="0" indent="0">
              <a:buNone/>
            </a:pPr>
            <a:r>
              <a:rPr lang="en-US" sz="2000" dirty="0" err="1">
                <a:latin typeface="Times New Roman" panose="02020603050405020304" pitchFamily="18" charset="0"/>
                <a:cs typeface="Times New Roman" panose="02020603050405020304" pitchFamily="18" charset="0"/>
              </a:rPr>
              <a:t>Eidinow</a:t>
            </a:r>
            <a:r>
              <a:rPr lang="en-US" sz="2000" dirty="0">
                <a:latin typeface="Times New Roman" panose="02020603050405020304" pitchFamily="18" charset="0"/>
                <a:cs typeface="Times New Roman" panose="02020603050405020304" pitchFamily="18" charset="0"/>
              </a:rPr>
              <a:t>, E., &amp; </a:t>
            </a:r>
            <a:r>
              <a:rPr lang="en-US" sz="2000" dirty="0" err="1">
                <a:latin typeface="Times New Roman" panose="02020603050405020304" pitchFamily="18" charset="0"/>
                <a:cs typeface="Times New Roman" panose="02020603050405020304" pitchFamily="18" charset="0"/>
              </a:rPr>
              <a:t>Kindt</a:t>
            </a:r>
            <a:r>
              <a:rPr lang="en-US" sz="2000" dirty="0">
                <a:latin typeface="Times New Roman" panose="02020603050405020304" pitchFamily="18" charset="0"/>
                <a:cs typeface="Times New Roman" panose="02020603050405020304" pitchFamily="18" charset="0"/>
              </a:rPr>
              <a:t>, J. (Eds.). (2015). The Oxford Handbook of Ancient Greek Religion. OUP 	Oxford.</a:t>
            </a:r>
          </a:p>
          <a:p>
            <a:pPr marL="0" indent="0">
              <a:buNone/>
            </a:pPr>
            <a:r>
              <a:rPr lang="en-US" sz="2000" dirty="0" err="1">
                <a:latin typeface="Times New Roman" panose="02020603050405020304" pitchFamily="18" charset="0"/>
                <a:cs typeface="Times New Roman" panose="02020603050405020304" pitchFamily="18" charset="0"/>
              </a:rPr>
              <a:t>Ekroth</a:t>
            </a:r>
            <a:r>
              <a:rPr lang="en-US" sz="2000" dirty="0">
                <a:latin typeface="Times New Roman" panose="02020603050405020304" pitchFamily="18" charset="0"/>
                <a:cs typeface="Times New Roman" panose="02020603050405020304" pitchFamily="18" charset="0"/>
              </a:rPr>
              <a:t>, G. (2013). The Sacrificial Rituals of Greek Hero-Cults in the Archaic to the Early Hellenistic 	Period (Vol. 12). Presses </a:t>
            </a:r>
            <a:r>
              <a:rPr lang="en-US" sz="2000" dirty="0" err="1">
                <a:latin typeface="Times New Roman" panose="02020603050405020304" pitchFamily="18" charset="0"/>
                <a:cs typeface="Times New Roman" panose="02020603050405020304" pitchFamily="18" charset="0"/>
              </a:rPr>
              <a:t>universitaires</a:t>
            </a:r>
            <a:r>
              <a:rPr lang="en-US" sz="2000" dirty="0">
                <a:latin typeface="Times New Roman" panose="02020603050405020304" pitchFamily="18" charset="0"/>
                <a:cs typeface="Times New Roman" panose="02020603050405020304" pitchFamily="18" charset="0"/>
              </a:rPr>
              <a:t> de Liège.</a:t>
            </a:r>
          </a:p>
          <a:p>
            <a:pPr marL="0" indent="0">
              <a:buNone/>
            </a:pPr>
            <a:r>
              <a:rPr lang="en-US" sz="2000" dirty="0">
                <a:latin typeface="Times New Roman" panose="02020603050405020304" pitchFamily="18" charset="0"/>
                <a:cs typeface="Times New Roman" panose="02020603050405020304" pitchFamily="18" charset="0"/>
              </a:rPr>
              <a:t>Graf, F., &amp; Johnston, S. I. (2013). Ritual texts for the afterlife: Orpheus and the Bacchic Gold 	Tablets. Routledge.</a:t>
            </a:r>
          </a:p>
          <a:p>
            <a:pPr marL="0" indent="0">
              <a:buNone/>
            </a:pPr>
            <a:r>
              <a:rPr lang="en-US" sz="2000" dirty="0">
                <a:latin typeface="Times New Roman" panose="02020603050405020304" pitchFamily="18" charset="0"/>
                <a:cs typeface="Times New Roman" panose="02020603050405020304" pitchFamily="18" charset="0"/>
              </a:rPr>
              <a:t>Hall, E. (2015). Introducing the Ancient Greeks. Random House..</a:t>
            </a:r>
          </a:p>
          <a:p>
            <a:pPr marL="0" indent="0">
              <a:buNone/>
            </a:pPr>
            <a:r>
              <a:rPr lang="en-US" sz="2000" dirty="0" err="1">
                <a:latin typeface="Times New Roman" panose="02020603050405020304" pitchFamily="18" charset="0"/>
                <a:cs typeface="Times New Roman" panose="02020603050405020304" pitchFamily="18" charset="0"/>
              </a:rPr>
              <a:t>Moreman</a:t>
            </a:r>
            <a:r>
              <a:rPr lang="en-US" sz="2000" dirty="0">
                <a:latin typeface="Times New Roman" panose="02020603050405020304" pitchFamily="18" charset="0"/>
                <a:cs typeface="Times New Roman" panose="02020603050405020304" pitchFamily="18" charset="0"/>
              </a:rPr>
              <a:t>, C. M. (2017). Beyond the threshold: Afterlife beliefs and experiences in world religions. 	</a:t>
            </a:r>
            <a:r>
              <a:rPr lang="en-US" sz="2000" dirty="0" err="1">
                <a:latin typeface="Times New Roman" panose="02020603050405020304" pitchFamily="18" charset="0"/>
                <a:cs typeface="Times New Roman" panose="02020603050405020304" pitchFamily="18" charset="0"/>
              </a:rPr>
              <a:t>Rowman</a:t>
            </a:r>
            <a:r>
              <a:rPr lang="en-US" sz="2000" dirty="0">
                <a:latin typeface="Times New Roman" panose="02020603050405020304" pitchFamily="18" charset="0"/>
                <a:cs typeface="Times New Roman" panose="02020603050405020304" pitchFamily="18" charset="0"/>
              </a:rPr>
              <a:t> &amp; Littlefield.</a:t>
            </a:r>
          </a:p>
          <a:p>
            <a:pPr marL="0" indent="0">
              <a:buNone/>
            </a:pPr>
            <a:r>
              <a:rPr lang="en-US" sz="2000" dirty="0" err="1">
                <a:latin typeface="Times New Roman" panose="02020603050405020304" pitchFamily="18" charset="0"/>
                <a:cs typeface="Times New Roman" panose="02020603050405020304" pitchFamily="18" charset="0"/>
              </a:rPr>
              <a:t>Sansone</a:t>
            </a:r>
            <a:r>
              <a:rPr lang="en-US" sz="2000" dirty="0">
                <a:latin typeface="Times New Roman" panose="02020603050405020304" pitchFamily="18" charset="0"/>
                <a:cs typeface="Times New Roman" panose="02020603050405020304" pitchFamily="18" charset="0"/>
              </a:rPr>
              <a:t>, D. (2016). Ancient Greek Civilization. John Wiley &amp; Sons.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205912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135</TotalTime>
  <Words>2059</Words>
  <Application>Microsoft Office PowerPoint</Application>
  <PresentationFormat>Widescreen</PresentationFormat>
  <Paragraphs>54</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Ancient Greek Beliefs and Practices About Death and Dying</vt:lpstr>
      <vt:lpstr>Introduction</vt:lpstr>
      <vt:lpstr>Burial Preparation of the Greeks</vt:lpstr>
      <vt:lpstr>How the Greek People Grief</vt:lpstr>
      <vt:lpstr>Beliefs About After Life</vt:lpstr>
      <vt:lpstr>Rituals of the Ancient Greek</vt:lpstr>
      <vt:lpstr>Conclusion</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Antony Ouma</cp:lastModifiedBy>
  <cp:revision>13</cp:revision>
  <dcterms:created xsi:type="dcterms:W3CDTF">2017-11-29T10:43:24Z</dcterms:created>
  <dcterms:modified xsi:type="dcterms:W3CDTF">2017-11-29T13:50:48Z</dcterms:modified>
</cp:coreProperties>
</file>